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8" r:id="rId3"/>
    <p:sldId id="306" r:id="rId4"/>
    <p:sldId id="304" r:id="rId5"/>
    <p:sldId id="305" r:id="rId6"/>
    <p:sldId id="26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FF8181"/>
    <a:srgbClr val="FF4343"/>
    <a:srgbClr val="FF0000"/>
    <a:srgbClr val="003964"/>
    <a:srgbClr val="0069B8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05" autoAdjust="0"/>
  </p:normalViewPr>
  <p:slideViewPr>
    <p:cSldViewPr>
      <p:cViewPr varScale="1">
        <p:scale>
          <a:sx n="110" d="100"/>
          <a:sy n="110" d="100"/>
        </p:scale>
        <p:origin x="17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Seidel - 400-22-Se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6D4F8-D413-44AD-BBEB-B34CDDE626F7}" type="datetimeFigureOut">
              <a:rPr lang="de-DE" smtClean="0"/>
              <a:t>18.09.2024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164B-977E-480C-A6E1-E29CD466C0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1772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Seidel - 400-22-Se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586B-6224-479B-A1D3-D96F423BCE95}" type="datetimeFigureOut">
              <a:rPr lang="de-DE" smtClean="0"/>
              <a:t>18.09.2024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0642-A40F-40E1-9AFC-2DB90DF2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108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altLang="de-DE" dirty="0" smtClean="0">
                <a:latin typeface="Arial" charset="0"/>
              </a:rPr>
              <a:t>Titel/ Hauptüberschrift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0310" y="6140768"/>
            <a:ext cx="2266490" cy="6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8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00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0310" y="6140768"/>
            <a:ext cx="2266490" cy="6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90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64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3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0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64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24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9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A685-487A-4CF6-ACD5-C7D4C0DA8FF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20310" y="6140768"/>
            <a:ext cx="2266490" cy="6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08504" cy="1298575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de-DE" sz="3200" dirty="0" smtClean="0">
                <a:solidFill>
                  <a:srgbClr val="003964"/>
                </a:solidFill>
                <a:latin typeface="Arial" charset="0"/>
              </a:rPr>
              <a:t>27.09.2024</a:t>
            </a:r>
            <a:r>
              <a:rPr lang="de-DE" sz="3600" dirty="0" smtClean="0">
                <a:solidFill>
                  <a:srgbClr val="003964"/>
                </a:solidFill>
                <a:latin typeface="Arial" charset="0"/>
              </a:rPr>
              <a:t/>
            </a:r>
            <a:br>
              <a:rPr lang="de-DE" sz="3600" dirty="0" smtClean="0">
                <a:solidFill>
                  <a:srgbClr val="003964"/>
                </a:solidFill>
                <a:latin typeface="Arial" charset="0"/>
              </a:rPr>
            </a:br>
            <a:r>
              <a:rPr lang="de-DE" dirty="0" smtClean="0">
                <a:solidFill>
                  <a:srgbClr val="003964"/>
                </a:solidFill>
                <a:latin typeface="Arial" charset="0"/>
              </a:rPr>
              <a:t>Sachstand</a:t>
            </a:r>
            <a:r>
              <a:rPr lang="de-DE" sz="2700" dirty="0" smtClean="0">
                <a:solidFill>
                  <a:srgbClr val="003964"/>
                </a:solidFill>
                <a:latin typeface="Arial" charset="0"/>
              </a:rPr>
              <a:t/>
            </a:r>
            <a:br>
              <a:rPr lang="de-DE" sz="2700" dirty="0" smtClean="0">
                <a:solidFill>
                  <a:srgbClr val="003964"/>
                </a:solidFill>
                <a:latin typeface="Arial" charset="0"/>
              </a:rPr>
            </a:br>
            <a:r>
              <a:rPr lang="de-DE" sz="2700" dirty="0" smtClean="0">
                <a:solidFill>
                  <a:srgbClr val="003964"/>
                </a:solidFill>
                <a:latin typeface="Arial" charset="0"/>
              </a:rPr>
              <a:t>UAG zur Weiterentwicklung der Finanzierungssystematik der Offenen Kinder- und Jugendarbeit</a:t>
            </a:r>
            <a:r>
              <a:rPr lang="de-DE" sz="3600" dirty="0" smtClean="0">
                <a:solidFill>
                  <a:srgbClr val="003964"/>
                </a:solidFill>
                <a:latin typeface="Arial" charset="0"/>
              </a:rPr>
              <a:t/>
            </a:r>
            <a:br>
              <a:rPr lang="de-DE" sz="3600" dirty="0" smtClean="0">
                <a:solidFill>
                  <a:srgbClr val="003964"/>
                </a:solidFill>
                <a:latin typeface="Arial" charset="0"/>
              </a:rPr>
            </a:br>
            <a:r>
              <a:rPr lang="de-DE" sz="3600" u="sng" dirty="0" smtClean="0">
                <a:solidFill>
                  <a:srgbClr val="003964"/>
                </a:solidFill>
                <a:latin typeface="Arial" charset="0"/>
              </a:rPr>
              <a:t>Jugendhilfeausschuss</a:t>
            </a:r>
            <a:r>
              <a:rPr lang="de-DE" sz="3600" dirty="0" smtClean="0">
                <a:solidFill>
                  <a:srgbClr val="003964"/>
                </a:solidFill>
                <a:latin typeface="Arial" charset="0"/>
              </a:rPr>
              <a:t/>
            </a:r>
            <a:br>
              <a:rPr lang="de-DE" sz="3600" dirty="0" smtClean="0">
                <a:solidFill>
                  <a:srgbClr val="003964"/>
                </a:solidFill>
                <a:latin typeface="Arial" charset="0"/>
              </a:rPr>
            </a:br>
            <a:endParaRPr lang="de-DE" sz="2700" dirty="0">
              <a:solidFill>
                <a:srgbClr val="00396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Seidel - 400-2-04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2507" cy="778098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latin typeface="Arial" charset="0"/>
              </a:rPr>
              <a:t>Grundlagen des Lösungsansatzes</a:t>
            </a:r>
            <a:endParaRPr lang="de-DE" sz="2800" b="1" dirty="0"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357188" lvl="1">
              <a:buFont typeface="Symbol" panose="05050102010706020507" pitchFamily="18" charset="2"/>
              <a:buChar char="-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Rechnerisches Bedarfsermittlungsverfahrens auf Basis von</a:t>
            </a:r>
          </a:p>
          <a:p>
            <a:pPr marL="809625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Jugendbevölkerung(-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sprognose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9625" lvl="2" indent="-342900">
              <a:buFont typeface="Symbol" panose="05050102010706020507" pitchFamily="18" charset="2"/>
              <a:buChar char="-"/>
              <a:tabLst>
                <a:tab pos="809625" algn="l"/>
              </a:tabLst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Sozialen Lagen </a:t>
            </a:r>
          </a:p>
          <a:p>
            <a:pPr marL="414338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Berechnungsgrundlage für die Bedarfsermittlung sind Vollzeitkräfte (Tarifdynamik)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Zuzüglich anteiliger weiterer Kostenpunkte</a:t>
            </a:r>
          </a:p>
          <a:p>
            <a:pPr marL="414338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Neuziehung der Planungsbezirke 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Ermöglichung stadtteilübergreifender Angebotsplanungen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Konsolidierung der Infrastruktur</a:t>
            </a:r>
          </a:p>
          <a:p>
            <a:pPr marL="414338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notwendiger Gestaltungsspielräume (Projektmittelanteile)</a:t>
            </a:r>
          </a:p>
          <a:p>
            <a:pPr marL="414338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bestehender Doppelstrukturen der Förderung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Überregionale Angebote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Integrationsbudget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Sockelbetrag</a:t>
            </a:r>
          </a:p>
          <a:p>
            <a:pPr marL="814388" lvl="2" indent="-342900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Zentralitätsbonus</a:t>
            </a:r>
          </a:p>
          <a:p>
            <a:pPr marL="400050" lvl="1" indent="-328612">
              <a:buFont typeface="Symbol" panose="05050102010706020507" pitchFamily="18" charset="2"/>
              <a:buChar char="-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27.09.2024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935008"/>
            <a:ext cx="8208912" cy="5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2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2507" cy="778098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latin typeface="Arial" charset="0"/>
              </a:rPr>
              <a:t>Grundlagen des Berechnungsansatzes</a:t>
            </a:r>
            <a:endParaRPr lang="de-DE" sz="2800" b="1" dirty="0"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357188" lvl="1">
              <a:buFont typeface="Symbol" panose="05050102010706020507" pitchFamily="18" charset="2"/>
              <a:buChar char="-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Bemessungsgrundlagen</a:t>
            </a:r>
          </a:p>
          <a:p>
            <a:pPr marL="539750" lvl="2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Jugendbevölkerung bzw. Jugendbevölkerungsprognose nach arbeitsfeldbezogenen Altersklassen auf Ortsteilebene</a:t>
            </a:r>
          </a:p>
          <a:p>
            <a:pPr marL="996950" lvl="3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6 –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u10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Jahre</a:t>
            </a:r>
          </a:p>
          <a:p>
            <a:pPr marL="996950" lvl="3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– u18 Jahre</a:t>
            </a:r>
          </a:p>
          <a:p>
            <a:pPr marL="996950" lvl="3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 – u21 Jahre</a:t>
            </a:r>
          </a:p>
          <a:p>
            <a:pPr marL="539750" lvl="2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Sozialindex auf Ortsteilebene</a:t>
            </a:r>
          </a:p>
          <a:p>
            <a:pPr marL="71438" lvl="1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2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Stellschrauben</a:t>
            </a:r>
          </a:p>
          <a:p>
            <a:pPr marL="596900" lvl="2" indent="-285750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Besucher:innenschaftsanteile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 Altersklassen</a:t>
            </a:r>
          </a:p>
          <a:p>
            <a:pPr marL="596900" lvl="2" indent="-285750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Gewichtungsfaktor</a:t>
            </a:r>
          </a:p>
          <a:p>
            <a:pPr marL="596900" lvl="2" indent="-285750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Hauptberufliche Beschäftigungsvolumina pro 100 gewichteten, unterstellten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Besucher:innen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8" lvl="1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27.09.2024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935008"/>
            <a:ext cx="8208912" cy="5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9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729000"/>
            <a:ext cx="7638029" cy="54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2507" cy="778098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latin typeface="Arial" charset="0"/>
              </a:rPr>
              <a:t>Planungsgebiete - Diskussionsstand</a:t>
            </a:r>
            <a:endParaRPr lang="de-DE" sz="2800" b="1" dirty="0"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27.09.2024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935008"/>
            <a:ext cx="8208912" cy="5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2507" cy="778098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latin typeface="Arial" charset="0"/>
              </a:rPr>
              <a:t>Zusammenhänge und Folgen</a:t>
            </a:r>
            <a:endParaRPr lang="de-DE" sz="2800" b="1" dirty="0"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71438" lvl="1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Absehbare sich anschließende Planungen und Prozesse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8" lvl="1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von Einrichtungsstandards in Bezug auf:</a:t>
            </a:r>
          </a:p>
          <a:p>
            <a:pPr marL="757238" lvl="2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Ausstattungsstandards</a:t>
            </a:r>
          </a:p>
          <a:p>
            <a:pPr marL="757238" lvl="2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Leistungsstandards</a:t>
            </a:r>
          </a:p>
          <a:p>
            <a:pPr marL="357188"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Neuordnung der Planungsverantwortung</a:t>
            </a:r>
          </a:p>
          <a:p>
            <a:pPr marL="757238" lvl="2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Abhängigkeit zum Planungsgebietszuschnitt</a:t>
            </a:r>
          </a:p>
          <a:p>
            <a:pPr marL="757238" lvl="2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Bezug: </a:t>
            </a:r>
          </a:p>
          <a:p>
            <a:pPr marL="1214438" lvl="3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uf Planungsgremien und -federführung</a:t>
            </a:r>
          </a:p>
          <a:p>
            <a:pPr marL="1214438" lvl="3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auf Zusammensetzung und Rolle der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Controllingausschüsse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4438" lvl="3"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auf Aufgabe und Rolle der Beiräte</a:t>
            </a:r>
          </a:p>
          <a:p>
            <a:pPr marL="357188"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Klärung von Abläufen für eine Übergangsphase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>
              <a:buFont typeface="Symbol" panose="05050102010706020507" pitchFamily="18" charset="2"/>
              <a:buChar char="-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328612">
              <a:buFont typeface="Symbol" panose="05050102010706020507" pitchFamily="18" charset="2"/>
              <a:buChar char="-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27.09.2024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935008"/>
            <a:ext cx="8208912" cy="5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1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27.09.2024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Seidel - 400-2-04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305966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latin typeface="Arial" panose="020B0604020202020204" pitchFamily="34" charset="0"/>
                <a:cs typeface="Arial" panose="020B0604020202020204" pitchFamily="34" charset="0"/>
              </a:rPr>
              <a:t>Danke für Ihre Aufmerksamkeit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2DDB404-F7F4-43AF-8C1A-7F881E615F09}" vid="{AFA0A4E3-881E-49F7-9F8D-CC9BDFDE34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</Words>
  <Application>Microsoft Office PowerPoint</Application>
  <PresentationFormat>Bildschirmpräsentation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Symbol</vt:lpstr>
      <vt:lpstr>Calibri</vt:lpstr>
      <vt:lpstr>Larissa</vt:lpstr>
      <vt:lpstr>27.09.2024 Sachstand UAG zur Weiterentwicklung der Finanzierungssystematik der Offenen Kinder- und Jugendarbeit Jugendhilfeausschuss </vt:lpstr>
      <vt:lpstr>Grundlagen des Lösungsansatzes</vt:lpstr>
      <vt:lpstr>Grundlagen des Berechnungsansatzes</vt:lpstr>
      <vt:lpstr>Planungsgebiete - Diskussionsstand</vt:lpstr>
      <vt:lpstr>Zusammenhänge und Folgen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Titel/ Hauptüberschrift</dc:title>
  <dc:creator>Behrens, Ulrike (Senatorin für Soziales, Jugend, Frauen, Integration und Sport)</dc:creator>
  <cp:lastModifiedBy>Seidel, Felix (Senatorin für Soziales, Jugend, Integration und Sport)</cp:lastModifiedBy>
  <cp:revision>91</cp:revision>
  <dcterms:created xsi:type="dcterms:W3CDTF">2020-11-16T09:16:47Z</dcterms:created>
  <dcterms:modified xsi:type="dcterms:W3CDTF">2024-09-18T07:58:00Z</dcterms:modified>
</cp:coreProperties>
</file>